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5" r:id="rId3"/>
    <p:sldId id="274" r:id="rId4"/>
    <p:sldId id="273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20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1" r:id="rId51"/>
    <p:sldId id="322" r:id="rId52"/>
    <p:sldId id="323" r:id="rId53"/>
    <p:sldId id="324" r:id="rId54"/>
    <p:sldId id="325" r:id="rId55"/>
    <p:sldId id="326" r:id="rId5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34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983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19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28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38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2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6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089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07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768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63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3DEF6-3213-4E1F-BF11-F9A2367C79DC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30E64-08E1-4CA4-97BB-8E38FA75E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33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64360" y="5503186"/>
            <a:ext cx="3180878" cy="944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Sílvio de Barros Melo</a:t>
            </a:r>
            <a:b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</a:br>
            <a:endParaRPr lang="pt-BR" sz="24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Processamento Gráfico – 2018.2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42615" y="234888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visual: interação luz-objeto e câmera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1052736"/>
            <a:ext cx="61277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40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083537"/>
            <a:ext cx="68834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886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09" y="1196752"/>
            <a:ext cx="65151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1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949325"/>
            <a:ext cx="681990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89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76" y="1052736"/>
            <a:ext cx="6400800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1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193800"/>
            <a:ext cx="716915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2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0728"/>
            <a:ext cx="69786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09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660525"/>
            <a:ext cx="688975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21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67544" y="980727"/>
            <a:ext cx="8012494" cy="4871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Montagem do modelo de iluminação: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De que forma a interação luz-objeto pode ser modelada? </a:t>
            </a: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Mais especificamente, de que forma a interação pode ser quantificada de forma eficiente?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Conceito de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6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50719"/>
            <a:ext cx="798195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11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5753" y="1437661"/>
            <a:ext cx="8012494" cy="487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Para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renderização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de forma plausível convém estudar os fenômenos físicos envolvidos: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Luz emitida pelo Sol ou outra fonte de luz;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Luz interage com objetos da cena: parte é absorvida, parte se propaga em novas direções;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Luz é absorvida por um sensor (olho humano, sensor eletrônico ou filme).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A complexidade computacional aumenta com a modelagem da geometria da cena.</a:t>
            </a:r>
            <a:endParaRPr lang="pt-BR" sz="20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5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60500"/>
            <a:ext cx="85979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22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012" y="885503"/>
            <a:ext cx="3268124" cy="116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565753" y="1268760"/>
            <a:ext cx="8012494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=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 perpendicular  a 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=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 perpendicular  a 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100" b="1" dirty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Nos casos das figuras anteriores, a luz se propaga numa direção </a:t>
            </a:r>
            <a:r>
              <a:rPr lang="pt-BR" sz="21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constante:</a:t>
            </a:r>
            <a:endParaRPr lang="pt-BR" sz="21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4" y="3931862"/>
            <a:ext cx="3897960" cy="265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614944"/>
            <a:ext cx="4226942" cy="19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012" y="885503"/>
            <a:ext cx="3268124" cy="116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565753" y="1268760"/>
            <a:ext cx="8012494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=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 perpendicular  a 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pt-BR" sz="14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=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 perpendicular  a 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100" b="1" dirty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Nos casos das figuras anteriores, a luz se propaga numa direção </a:t>
            </a:r>
            <a:r>
              <a:rPr lang="pt-BR" sz="21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constante:</a:t>
            </a:r>
            <a:endParaRPr lang="pt-BR" sz="21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14" y="3931862"/>
            <a:ext cx="3897960" cy="265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614944"/>
            <a:ext cx="4226942" cy="193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12" y="1000879"/>
            <a:ext cx="71818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62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37623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577998" y="922983"/>
            <a:ext cx="8012494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aditiva (</a:t>
            </a:r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o índice da fonte de luz):</a:t>
            </a:r>
            <a:endParaRPr lang="pt-BR" sz="21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53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476672"/>
            <a:ext cx="8012494" cy="2001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Interação Luz-objeto em si: fundamentalmente toda interação luz-matéria é resultado de dois fenômenos: </a:t>
            </a:r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espalhamento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absorção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1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75310"/>
            <a:ext cx="73406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07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54" y="1556792"/>
            <a:ext cx="853440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0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77998" y="922983"/>
            <a:ext cx="8012494" cy="4929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modelos costuma-se dividir as equações em duas componentes: </a:t>
            </a:r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especular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(refletida na superfícies) e </a:t>
            </a:r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difusa 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(luz que sofreu transmissão, absorção e espalhamento). 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Luz que chega na superfície é medida como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mas a luz que sai da superfície, na mesma unidade física que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é a </a:t>
            </a:r>
            <a:r>
              <a:rPr lang="pt-BR" sz="2000" b="1" i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dividida pela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 a propriedade característica do material. Para objetos que não emitem luz, o valor está entre 0 e 1.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a razão entre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depende da componente RGB (ou de espectro eletromagnético). Por isso ele é uma tripla de números designado por 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Geralmente é separado em componentes especular e difusa.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77998" y="922983"/>
            <a:ext cx="8012494" cy="993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3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Neste ponto, a parte difusa ainda é isotrópica.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430615" cy="414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852387"/>
            <a:ext cx="61595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2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77998" y="922983"/>
            <a:ext cx="8012494" cy="2217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3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Tais efeitos são causados pelas irregularidades da superfície do objeto. Portanto, a forma mais apropriada para se modelar depende do zoom: deve-se </a:t>
            </a:r>
            <a:r>
              <a:rPr lang="pt-BR" sz="36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renderizar</a:t>
            </a:r>
            <a:r>
              <a:rPr lang="pt-BR" sz="3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diretamente com geometria e textura, ou indiretamente, com ajustes de parâmetros na equação de iluminação?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72687"/>
            <a:ext cx="84836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26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5115867" cy="385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4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10468"/>
            <a:ext cx="5769402" cy="402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3275856" y="243108"/>
            <a:ext cx="8012494" cy="1785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3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Sensores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323197" y="898823"/>
            <a:ext cx="8012494" cy="2217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9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Abertura: limita as direções de luz que entram e atinge os sensores. Uma lente colocada na abertura focaliza a luz de tal forma que cada sensor recebe luz de um pequeno conjunto de direções. 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275856" y="243108"/>
            <a:ext cx="8012494" cy="1785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3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Sensores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09341"/>
            <a:ext cx="715010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275856" y="243108"/>
            <a:ext cx="8012494" cy="1785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3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Sensores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57" y="2276872"/>
            <a:ext cx="80073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323197" y="898823"/>
            <a:ext cx="8012494" cy="2217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densidade de fluxo de luz por área e por direção de chegada. Pode ser pensada como medida de brilho e cor de um único raio de luz.</a:t>
            </a:r>
            <a:endParaRPr lang="pt-BR" sz="29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0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275856" y="243108"/>
            <a:ext cx="8012494" cy="1785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3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Sensores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3197" y="898823"/>
            <a:ext cx="8012494" cy="2217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sistemas de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renderização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detecção de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pelo sensor é trocada pela avaliação da equação de iluminação. Cada avaliação corresponde à computação da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radiância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ao longo do raio apropriado, cuja direção é dada pelo vetor </a:t>
            </a:r>
            <a:r>
              <a:rPr lang="pt-BR" sz="2000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  <a:endParaRPr lang="pt-BR" sz="29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6" y="2564904"/>
            <a:ext cx="800735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02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275856" y="243108"/>
            <a:ext cx="8012494" cy="1785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36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Câmeras</a:t>
            </a: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5753" y="1340768"/>
            <a:ext cx="8012494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sensor utilizado para a produção de imagens é a câmera. Em CG uma câmera é simplificada ao ponto de ser modelada como um conjunto de elementos necessários para sintetizar a imagem 2D mais fiel a uma cena 3D. É a representação da operação de </a:t>
            </a:r>
            <a:r>
              <a:rPr lang="pt-BR" sz="20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projeção 3D-&gt;2D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9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624" y="3474588"/>
            <a:ext cx="4116437" cy="269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6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898823"/>
            <a:ext cx="658495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09" y="912087"/>
            <a:ext cx="65913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1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88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" y="2916760"/>
            <a:ext cx="9144000" cy="258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349729" y="404664"/>
            <a:ext cx="8012494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Câmera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estenopeica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 </a:t>
            </a:r>
            <a:r>
              <a:rPr lang="pt-BR" sz="2000" b="1" i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pinhole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produz deformação perspectiva.</a:t>
            </a:r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8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6" y="898823"/>
            <a:ext cx="807085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306765"/>
            <a:ext cx="5680141" cy="230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87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530350"/>
            <a:ext cx="780415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6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974725"/>
            <a:ext cx="8864600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98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082800"/>
            <a:ext cx="84328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6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86630" y="1052736"/>
            <a:ext cx="8012494" cy="4464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projeção em perspectiva possui as seguintes propriedades: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Objetos mais distantes do COP se tornam menores na imagem;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Retas são preservadas;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Retas paralelas que são paralelas ao plano de vista permanecem paralelas na imagem;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Retas que não são paralelas ao plano de vista convergem para pontos de fuga;</a:t>
            </a:r>
            <a:endParaRPr lang="pt-BR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3723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54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943100"/>
            <a:ext cx="8280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962150"/>
            <a:ext cx="83312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33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8" y="1772816"/>
            <a:ext cx="819785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43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710565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0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689100"/>
            <a:ext cx="622935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56" y="1412776"/>
            <a:ext cx="88582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8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7" y="2276872"/>
            <a:ext cx="9006006" cy="280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20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028700"/>
            <a:ext cx="88836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06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558925"/>
            <a:ext cx="829945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3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80728"/>
            <a:ext cx="661035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85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65200"/>
            <a:ext cx="66040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7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65200"/>
            <a:ext cx="66040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6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49325"/>
            <a:ext cx="849630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88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5598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8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041400"/>
            <a:ext cx="89535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1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038225"/>
            <a:ext cx="88455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6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462088"/>
            <a:ext cx="888682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9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Aparência Visual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96752"/>
            <a:ext cx="5266159" cy="451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2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15514</TotalTime>
  <Words>772</Words>
  <Application>Microsoft Office PowerPoint</Application>
  <PresentationFormat>Apresentação na tela (4:3)</PresentationFormat>
  <Paragraphs>298</Paragraphs>
  <Slides>55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5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Tomaz de Aquino dos Santos Junior</dc:creator>
  <cp:lastModifiedBy>silvio melo</cp:lastModifiedBy>
  <cp:revision>151</cp:revision>
  <dcterms:created xsi:type="dcterms:W3CDTF">2013-08-09T12:44:12Z</dcterms:created>
  <dcterms:modified xsi:type="dcterms:W3CDTF">2018-09-15T21:10:57Z</dcterms:modified>
</cp:coreProperties>
</file>